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1" autoAdjust="0"/>
    <p:restoredTop sz="94656" autoAdjust="0"/>
  </p:normalViewPr>
  <p:slideViewPr>
    <p:cSldViewPr>
      <p:cViewPr varScale="1">
        <p:scale>
          <a:sx n="74" d="100"/>
          <a:sy n="74" d="100"/>
        </p:scale>
        <p:origin x="704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val 18">
            <a:extLst>
              <a:ext uri="{FF2B5EF4-FFF2-40B4-BE49-F238E27FC236}">
                <a16:creationId xmlns:a16="http://schemas.microsoft.com/office/drawing/2014/main" id="{61BACBE3-BF87-AB95-D316-588F92B0EF8A}"/>
              </a:ext>
            </a:extLst>
          </p:cNvPr>
          <p:cNvSpPr/>
          <p:nvPr/>
        </p:nvSpPr>
        <p:spPr>
          <a:xfrm>
            <a:off x="10372481" y="2793051"/>
            <a:ext cx="9064086" cy="9067800"/>
          </a:xfrm>
          <a:prstGeom prst="ellipse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me to a picture!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0022727" y="794818"/>
            <a:ext cx="2456684" cy="2456684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CB0CD"/>
            </a:solidFill>
          </p:spPr>
          <p:txBody>
            <a:bodyPr/>
            <a:lstStyle/>
            <a:p>
              <a:endParaRPr lang="en-GB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32452" tIns="32452" rIns="32452" bIns="32452" rtlCol="0" anchor="ctr"/>
            <a:lstStyle/>
            <a:p>
              <a:pPr algn="ctr">
                <a:lnSpc>
                  <a:spcPts val="2414"/>
                </a:lnSpc>
              </a:pPr>
              <a:endParaRPr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370858" y="9226997"/>
            <a:ext cx="2179188" cy="820827"/>
          </a:xfrm>
          <a:custGeom>
            <a:avLst/>
            <a:gdLst/>
            <a:ahLst/>
            <a:cxnLst/>
            <a:rect l="l" t="t" r="r" b="b"/>
            <a:pathLst>
              <a:path w="2179188" h="820827">
                <a:moveTo>
                  <a:pt x="0" y="0"/>
                </a:moveTo>
                <a:lnTo>
                  <a:pt x="2179188" y="0"/>
                </a:lnTo>
                <a:lnTo>
                  <a:pt x="2179188" y="820828"/>
                </a:lnTo>
                <a:lnTo>
                  <a:pt x="0" y="82082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2890837" y="9226997"/>
            <a:ext cx="2584903" cy="820827"/>
            <a:chOff x="0" y="0"/>
            <a:chExt cx="712520" cy="22625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712520" cy="226258"/>
            </a:xfrm>
            <a:custGeom>
              <a:avLst/>
              <a:gdLst/>
              <a:ahLst/>
              <a:cxnLst/>
              <a:rect l="l" t="t" r="r" b="b"/>
              <a:pathLst>
                <a:path w="712520" h="226258">
                  <a:moveTo>
                    <a:pt x="0" y="0"/>
                  </a:moveTo>
                  <a:lnTo>
                    <a:pt x="712520" y="0"/>
                  </a:lnTo>
                  <a:lnTo>
                    <a:pt x="712520" y="226258"/>
                  </a:lnTo>
                  <a:lnTo>
                    <a:pt x="0" y="226258"/>
                  </a:lnTo>
                  <a:close/>
                </a:path>
              </a:pathLst>
            </a:custGeom>
            <a:solidFill>
              <a:srgbClr val="545454"/>
            </a:solidFill>
          </p:spPr>
          <p:txBody>
            <a:bodyPr/>
            <a:lstStyle/>
            <a:p>
              <a:endParaRPr lang="en-GB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712520" cy="2643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r>
                <a:rPr lang="en-US" sz="1999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LOGO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028700" y="3629025"/>
            <a:ext cx="11450711" cy="3028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1999"/>
              </a:lnSpc>
            </a:pPr>
            <a:r>
              <a:rPr lang="en-US" sz="9999" b="1" dirty="0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Impact</a:t>
            </a:r>
          </a:p>
          <a:p>
            <a:pPr>
              <a:lnSpc>
                <a:spcPts val="11999"/>
              </a:lnSpc>
            </a:pPr>
            <a:r>
              <a:rPr lang="en-US" sz="9999" b="1" dirty="0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Volunteering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8690710" y="3385141"/>
            <a:ext cx="1510093" cy="1510093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CB0CD"/>
            </a:solidFill>
          </p:spPr>
          <p:txBody>
            <a:bodyPr/>
            <a:lstStyle/>
            <a:p>
              <a:endParaRPr lang="en-GB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32452" tIns="32452" rIns="32452" bIns="32452" rtlCol="0" anchor="ctr"/>
            <a:lstStyle/>
            <a:p>
              <a:pPr algn="ctr">
                <a:lnSpc>
                  <a:spcPts val="2414"/>
                </a:lnSpc>
              </a:pPr>
              <a:endParaRPr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388954" y="1645637"/>
            <a:ext cx="755046" cy="755046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CB0CD"/>
            </a:solidFill>
          </p:spPr>
          <p:txBody>
            <a:bodyPr/>
            <a:lstStyle/>
            <a:p>
              <a:endParaRPr lang="en-GB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32452" tIns="32452" rIns="32452" bIns="32452" rtlCol="0" anchor="ctr"/>
            <a:lstStyle/>
            <a:p>
              <a:pPr algn="ctr">
                <a:lnSpc>
                  <a:spcPts val="2414"/>
                </a:lnSpc>
              </a:pPr>
              <a:endParaRPr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028700" y="3013377"/>
            <a:ext cx="4610100" cy="4667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600"/>
              </a:lnSpc>
              <a:spcBef>
                <a:spcPct val="0"/>
              </a:spcBef>
            </a:pPr>
            <a:r>
              <a:rPr lang="en-US" sz="3000" b="1" dirty="0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US" sz="3000" b="1" dirty="0" err="1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GlobalVolunteerMonth</a:t>
            </a:r>
            <a:endParaRPr lang="en-US" sz="3000" b="1" dirty="0">
              <a:solidFill>
                <a:srgbClr val="7A61A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742457" y="9166248"/>
            <a:ext cx="1816671" cy="684279"/>
          </a:xfrm>
          <a:custGeom>
            <a:avLst/>
            <a:gdLst/>
            <a:ahLst/>
            <a:cxnLst/>
            <a:rect l="l" t="t" r="r" b="b"/>
            <a:pathLst>
              <a:path w="1816671" h="684279">
                <a:moveTo>
                  <a:pt x="0" y="0"/>
                </a:moveTo>
                <a:lnTo>
                  <a:pt x="1816670" y="0"/>
                </a:lnTo>
                <a:lnTo>
                  <a:pt x="1816670" y="684279"/>
                </a:lnTo>
                <a:lnTo>
                  <a:pt x="0" y="68427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15843226" y="9166248"/>
            <a:ext cx="2154893" cy="684279"/>
            <a:chOff x="0" y="0"/>
            <a:chExt cx="712520" cy="22625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12520" cy="226258"/>
            </a:xfrm>
            <a:custGeom>
              <a:avLst/>
              <a:gdLst/>
              <a:ahLst/>
              <a:cxnLst/>
              <a:rect l="l" t="t" r="r" b="b"/>
              <a:pathLst>
                <a:path w="712520" h="226258">
                  <a:moveTo>
                    <a:pt x="0" y="0"/>
                  </a:moveTo>
                  <a:lnTo>
                    <a:pt x="712520" y="0"/>
                  </a:lnTo>
                  <a:lnTo>
                    <a:pt x="712520" y="226258"/>
                  </a:lnTo>
                  <a:lnTo>
                    <a:pt x="0" y="226258"/>
                  </a:lnTo>
                  <a:close/>
                </a:path>
              </a:pathLst>
            </a:custGeom>
            <a:solidFill>
              <a:srgbClr val="545454"/>
            </a:solidFill>
          </p:spPr>
          <p:txBody>
            <a:bodyPr/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712520" cy="2643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r>
                <a:rPr lang="en-US" sz="1999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LOGO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321607" y="9383802"/>
            <a:ext cx="5012393" cy="4667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600"/>
              </a:lnSpc>
              <a:spcBef>
                <a:spcPct val="0"/>
              </a:spcBef>
            </a:pPr>
            <a:r>
              <a:rPr lang="en-US" sz="3000" b="1" dirty="0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US" sz="3000" b="1" dirty="0" err="1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GlobalVolunteerMonth</a:t>
            </a:r>
            <a:endParaRPr lang="en-US" sz="3000" b="1" dirty="0">
              <a:solidFill>
                <a:srgbClr val="7A61A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028700" y="562986"/>
            <a:ext cx="16230600" cy="923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200"/>
              </a:lnSpc>
            </a:pPr>
            <a:r>
              <a:rPr lang="en-US" sz="6000" b="1" dirty="0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 Global Volunteer Month?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700" y="1688739"/>
            <a:ext cx="15891973" cy="2438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40"/>
              </a:lnSpc>
              <a:spcBef>
                <a:spcPct val="0"/>
              </a:spcBef>
            </a:pP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Global Volunteer Month runs throughout April. It is a global campaign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organised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by leading non-profit Points of Light which is being supported by many large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organisations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around the world. </a:t>
            </a:r>
          </a:p>
          <a:p>
            <a:pPr>
              <a:lnSpc>
                <a:spcPts val="3840"/>
              </a:lnSpc>
              <a:spcBef>
                <a:spcPct val="0"/>
              </a:spcBef>
            </a:pPr>
            <a:endParaRPr lang="en-US" sz="3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3840"/>
              </a:lnSpc>
              <a:spcBef>
                <a:spcPct val="0"/>
              </a:spcBef>
            </a:pPr>
            <a:r>
              <a:rPr lang="en-US" sz="3200" b="1" dirty="0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It’s an opportunity to: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2609458" y="4336689"/>
            <a:ext cx="3086100" cy="4177030"/>
            <a:chOff x="0" y="0"/>
            <a:chExt cx="4114800" cy="5569373"/>
          </a:xfrm>
        </p:grpSpPr>
        <p:grpSp>
          <p:nvGrpSpPr>
            <p:cNvPr id="10" name="Group 10"/>
            <p:cNvGrpSpPr/>
            <p:nvPr/>
          </p:nvGrpSpPr>
          <p:grpSpPr>
            <a:xfrm>
              <a:off x="0" y="0"/>
              <a:ext cx="4114800" cy="4114800"/>
              <a:chOff x="0" y="0"/>
              <a:chExt cx="812800" cy="8128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7A61A4"/>
              </a:solidFill>
            </p:spPr>
            <p:txBody>
              <a:bodyPr/>
              <a:lstStyle/>
              <a:p>
                <a:endParaRPr lang="en-GB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799"/>
                  </a:lnSpc>
                </a:pPr>
                <a:endParaRPr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3" name="Freeform 13"/>
            <p:cNvSpPr/>
            <p:nvPr/>
          </p:nvSpPr>
          <p:spPr>
            <a:xfrm>
              <a:off x="929505" y="905017"/>
              <a:ext cx="2255790" cy="2304766"/>
            </a:xfrm>
            <a:custGeom>
              <a:avLst/>
              <a:gdLst/>
              <a:ahLst/>
              <a:cxnLst/>
              <a:rect l="l" t="t" r="r" b="b"/>
              <a:pathLst>
                <a:path w="2255790" h="2304766">
                  <a:moveTo>
                    <a:pt x="0" y="0"/>
                  </a:moveTo>
                  <a:lnTo>
                    <a:pt x="2255790" y="0"/>
                  </a:lnTo>
                  <a:lnTo>
                    <a:pt x="2255790" y="2304766"/>
                  </a:lnTo>
                  <a:lnTo>
                    <a:pt x="0" y="23047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4441825"/>
              <a:ext cx="4114800" cy="11275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200"/>
                </a:lnSpc>
              </a:pPr>
              <a:r>
                <a:rPr lang="en-US" sz="320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Celebrate our achievements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7600950" y="4336689"/>
            <a:ext cx="3086100" cy="4177030"/>
            <a:chOff x="0" y="0"/>
            <a:chExt cx="4114800" cy="5569373"/>
          </a:xfrm>
        </p:grpSpPr>
        <p:grpSp>
          <p:nvGrpSpPr>
            <p:cNvPr id="16" name="Group 16"/>
            <p:cNvGrpSpPr/>
            <p:nvPr/>
          </p:nvGrpSpPr>
          <p:grpSpPr>
            <a:xfrm>
              <a:off x="0" y="0"/>
              <a:ext cx="4114800" cy="4114800"/>
              <a:chOff x="0" y="0"/>
              <a:chExt cx="812800" cy="812800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7A61A4"/>
              </a:solidFill>
            </p:spPr>
            <p:txBody>
              <a:bodyPr/>
              <a:lstStyle/>
              <a:p>
                <a:endParaRPr lang="en-GB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799"/>
                  </a:lnSpc>
                </a:pPr>
                <a:endParaRPr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9" name="Freeform 19"/>
            <p:cNvSpPr/>
            <p:nvPr/>
          </p:nvSpPr>
          <p:spPr>
            <a:xfrm>
              <a:off x="1031779" y="905017"/>
              <a:ext cx="2051242" cy="2304766"/>
            </a:xfrm>
            <a:custGeom>
              <a:avLst/>
              <a:gdLst/>
              <a:ahLst/>
              <a:cxnLst/>
              <a:rect l="l" t="t" r="r" b="b"/>
              <a:pathLst>
                <a:path w="2051242" h="2304766">
                  <a:moveTo>
                    <a:pt x="0" y="0"/>
                  </a:moveTo>
                  <a:lnTo>
                    <a:pt x="2051242" y="0"/>
                  </a:lnTo>
                  <a:lnTo>
                    <a:pt x="2051242" y="2304766"/>
                  </a:lnTo>
                  <a:lnTo>
                    <a:pt x="0" y="23047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4441825"/>
              <a:ext cx="4114800" cy="11275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200"/>
                </a:lnSpc>
              </a:pPr>
              <a:r>
                <a:rPr lang="en-US" sz="320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Show our</a:t>
              </a:r>
            </a:p>
            <a:p>
              <a:pPr algn="ctr">
                <a:lnSpc>
                  <a:spcPts val="3200"/>
                </a:lnSpc>
              </a:pPr>
              <a:r>
                <a:rPr lang="en-US" sz="320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social impact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2592442" y="4336689"/>
            <a:ext cx="3086100" cy="4177030"/>
            <a:chOff x="0" y="0"/>
            <a:chExt cx="4114800" cy="5569373"/>
          </a:xfrm>
        </p:grpSpPr>
        <p:grpSp>
          <p:nvGrpSpPr>
            <p:cNvPr id="22" name="Group 22"/>
            <p:cNvGrpSpPr/>
            <p:nvPr/>
          </p:nvGrpSpPr>
          <p:grpSpPr>
            <a:xfrm>
              <a:off x="0" y="0"/>
              <a:ext cx="4114800" cy="4114800"/>
              <a:chOff x="0" y="0"/>
              <a:chExt cx="812800" cy="812800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7A61A4"/>
              </a:solidFill>
            </p:spPr>
            <p:txBody>
              <a:bodyPr/>
              <a:lstStyle/>
              <a:p>
                <a:endParaRPr lang="en-GB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799"/>
                  </a:lnSpc>
                </a:pPr>
                <a:endParaRPr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5" name="Freeform 25"/>
            <p:cNvSpPr/>
            <p:nvPr/>
          </p:nvSpPr>
          <p:spPr>
            <a:xfrm>
              <a:off x="744143" y="905017"/>
              <a:ext cx="2626514" cy="2304766"/>
            </a:xfrm>
            <a:custGeom>
              <a:avLst/>
              <a:gdLst/>
              <a:ahLst/>
              <a:cxnLst/>
              <a:rect l="l" t="t" r="r" b="b"/>
              <a:pathLst>
                <a:path w="2626514" h="2304766">
                  <a:moveTo>
                    <a:pt x="0" y="0"/>
                  </a:moveTo>
                  <a:lnTo>
                    <a:pt x="2626514" y="0"/>
                  </a:lnTo>
                  <a:lnTo>
                    <a:pt x="2626514" y="2304766"/>
                  </a:lnTo>
                  <a:lnTo>
                    <a:pt x="0" y="23047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4441825"/>
              <a:ext cx="4114800" cy="11275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200"/>
                </a:lnSpc>
              </a:pPr>
              <a:r>
                <a:rPr lang="en-US" sz="320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Get everyone involved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790575"/>
            <a:ext cx="16230600" cy="1838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200"/>
              </a:lnSpc>
            </a:pPr>
            <a:r>
              <a:rPr lang="en-US" sz="6000" b="1" dirty="0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Delivering our corporate purpose by creating social impact </a:t>
            </a:r>
          </a:p>
        </p:txBody>
      </p:sp>
      <p:sp>
        <p:nvSpPr>
          <p:cNvPr id="3" name="Freeform 3"/>
          <p:cNvSpPr/>
          <p:nvPr/>
        </p:nvSpPr>
        <p:spPr>
          <a:xfrm>
            <a:off x="13742457" y="9166248"/>
            <a:ext cx="1816671" cy="684279"/>
          </a:xfrm>
          <a:custGeom>
            <a:avLst/>
            <a:gdLst/>
            <a:ahLst/>
            <a:cxnLst/>
            <a:rect l="l" t="t" r="r" b="b"/>
            <a:pathLst>
              <a:path w="1816671" h="684279">
                <a:moveTo>
                  <a:pt x="0" y="0"/>
                </a:moveTo>
                <a:lnTo>
                  <a:pt x="1816670" y="0"/>
                </a:lnTo>
                <a:lnTo>
                  <a:pt x="1816670" y="684279"/>
                </a:lnTo>
                <a:lnTo>
                  <a:pt x="0" y="68427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15843226" y="9166248"/>
            <a:ext cx="2154893" cy="684279"/>
            <a:chOff x="0" y="0"/>
            <a:chExt cx="712520" cy="22625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12520" cy="226258"/>
            </a:xfrm>
            <a:custGeom>
              <a:avLst/>
              <a:gdLst/>
              <a:ahLst/>
              <a:cxnLst/>
              <a:rect l="l" t="t" r="r" b="b"/>
              <a:pathLst>
                <a:path w="712520" h="226258">
                  <a:moveTo>
                    <a:pt x="0" y="0"/>
                  </a:moveTo>
                  <a:lnTo>
                    <a:pt x="712520" y="0"/>
                  </a:lnTo>
                  <a:lnTo>
                    <a:pt x="712520" y="226258"/>
                  </a:lnTo>
                  <a:lnTo>
                    <a:pt x="0" y="226258"/>
                  </a:lnTo>
                  <a:close/>
                </a:path>
              </a:pathLst>
            </a:custGeom>
            <a:solidFill>
              <a:srgbClr val="545454"/>
            </a:solidFill>
          </p:spPr>
          <p:txBody>
            <a:bodyPr/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712520" cy="2643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r>
                <a:rPr lang="en-US" sz="1999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LOGO</a:t>
              </a:r>
            </a:p>
          </p:txBody>
        </p:sp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17671" y="2937055"/>
            <a:ext cx="4222231" cy="3143367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12398274" y="5953832"/>
            <a:ext cx="4861026" cy="2276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Nine in 10 charities rely solely on the work of volunteers to keep going. </a:t>
            </a:r>
          </a:p>
          <a:p>
            <a:pPr algn="ctr">
              <a:lnSpc>
                <a:spcPts val="1679"/>
              </a:lnSpc>
            </a:pPr>
            <a:endParaRPr lang="en-US" sz="3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Beyond Profit, 2021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701450" y="5986050"/>
            <a:ext cx="4879323" cy="34310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 in job satisfaction reported by</a:t>
            </a:r>
          </a:p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employee volunteers compared to their non-volunteering colleagues.</a:t>
            </a:r>
          </a:p>
          <a:p>
            <a:pPr algn="ctr">
              <a:lnSpc>
                <a:spcPts val="1679"/>
              </a:lnSpc>
            </a:pPr>
            <a:endParaRPr lang="en-US" sz="3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Youth.gov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6463" y="3044942"/>
            <a:ext cx="2927594" cy="2927594"/>
          </a:xfrm>
          <a:prstGeom prst="rect">
            <a:avLst/>
          </a:prstGeom>
        </p:spPr>
      </p:pic>
      <p:sp>
        <p:nvSpPr>
          <p:cNvPr id="11" name="TextBox 11"/>
          <p:cNvSpPr txBox="1"/>
          <p:nvPr/>
        </p:nvSpPr>
        <p:spPr>
          <a:xfrm>
            <a:off x="1028700" y="5953832"/>
            <a:ext cx="4861026" cy="2276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customers are more</a:t>
            </a:r>
          </a:p>
          <a:p>
            <a:pPr algn="ctr">
              <a:lnSpc>
                <a:spcPts val="4480"/>
              </a:lnSpc>
            </a:pP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likely to trust a company</a:t>
            </a:r>
          </a:p>
          <a:p>
            <a:pPr algn="ctr">
              <a:lnSpc>
                <a:spcPts val="4480"/>
              </a:lnSpc>
            </a:pP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which leads with purpose.</a:t>
            </a:r>
          </a:p>
          <a:p>
            <a:pPr algn="ctr">
              <a:lnSpc>
                <a:spcPts val="1679"/>
              </a:lnSpc>
            </a:pPr>
            <a:endParaRPr lang="en-US" sz="3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Porter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Novelli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2021</a:t>
            </a: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768" y="2800976"/>
            <a:ext cx="5855188" cy="3415527"/>
          </a:xfrm>
          <a:prstGeom prst="rect">
            <a:avLst/>
          </a:prstGeom>
        </p:spPr>
      </p:pic>
      <p:sp>
        <p:nvSpPr>
          <p:cNvPr id="13" name="TextBox 13"/>
          <p:cNvSpPr txBox="1"/>
          <p:nvPr/>
        </p:nvSpPr>
        <p:spPr>
          <a:xfrm>
            <a:off x="321607" y="9383802"/>
            <a:ext cx="4861026" cy="4616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600"/>
              </a:lnSpc>
              <a:spcBef>
                <a:spcPct val="0"/>
              </a:spcBef>
            </a:pPr>
            <a:r>
              <a:rPr lang="en-US" sz="3000" b="1" dirty="0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US" sz="3000" b="1" dirty="0" err="1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GlobalVolunteerMonth</a:t>
            </a:r>
            <a:endParaRPr lang="en-US" sz="3000" b="1" dirty="0">
              <a:solidFill>
                <a:srgbClr val="7A61A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809625"/>
            <a:ext cx="16230600" cy="923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200"/>
              </a:lnSpc>
            </a:pPr>
            <a:r>
              <a:rPr lang="en-US" sz="6000" b="1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we have created social impact in 2023</a:t>
            </a:r>
          </a:p>
        </p:txBody>
      </p:sp>
      <p:sp>
        <p:nvSpPr>
          <p:cNvPr id="3" name="Freeform 3"/>
          <p:cNvSpPr/>
          <p:nvPr/>
        </p:nvSpPr>
        <p:spPr>
          <a:xfrm>
            <a:off x="13742457" y="9185298"/>
            <a:ext cx="1816671" cy="684279"/>
          </a:xfrm>
          <a:custGeom>
            <a:avLst/>
            <a:gdLst/>
            <a:ahLst/>
            <a:cxnLst/>
            <a:rect l="l" t="t" r="r" b="b"/>
            <a:pathLst>
              <a:path w="1816671" h="684279">
                <a:moveTo>
                  <a:pt x="0" y="0"/>
                </a:moveTo>
                <a:lnTo>
                  <a:pt x="1816670" y="0"/>
                </a:lnTo>
                <a:lnTo>
                  <a:pt x="1816670" y="684279"/>
                </a:lnTo>
                <a:lnTo>
                  <a:pt x="0" y="68427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15843226" y="9185298"/>
            <a:ext cx="2154893" cy="684279"/>
            <a:chOff x="0" y="0"/>
            <a:chExt cx="712520" cy="22625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12520" cy="226258"/>
            </a:xfrm>
            <a:custGeom>
              <a:avLst/>
              <a:gdLst/>
              <a:ahLst/>
              <a:cxnLst/>
              <a:rect l="l" t="t" r="r" b="b"/>
              <a:pathLst>
                <a:path w="712520" h="226258">
                  <a:moveTo>
                    <a:pt x="0" y="0"/>
                  </a:moveTo>
                  <a:lnTo>
                    <a:pt x="712520" y="0"/>
                  </a:lnTo>
                  <a:lnTo>
                    <a:pt x="712520" y="226258"/>
                  </a:lnTo>
                  <a:lnTo>
                    <a:pt x="0" y="226258"/>
                  </a:lnTo>
                  <a:close/>
                </a:path>
              </a:pathLst>
            </a:custGeom>
            <a:solidFill>
              <a:srgbClr val="545454"/>
            </a:solidFill>
          </p:spPr>
          <p:txBody>
            <a:bodyPr/>
            <a:lstStyle/>
            <a:p>
              <a:endParaRPr lang="en-GB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712520" cy="2643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r>
                <a:rPr lang="en-US" sz="1999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LOGO</a:t>
              </a:r>
            </a:p>
          </p:txBody>
        </p:sp>
      </p:grpSp>
      <p:sp>
        <p:nvSpPr>
          <p:cNvPr id="7" name="Freeform 7"/>
          <p:cNvSpPr/>
          <p:nvPr/>
        </p:nvSpPr>
        <p:spPr>
          <a:xfrm>
            <a:off x="3033844" y="2940309"/>
            <a:ext cx="3104160" cy="3104160"/>
          </a:xfrm>
          <a:custGeom>
            <a:avLst/>
            <a:gdLst/>
            <a:ahLst/>
            <a:cxnLst/>
            <a:rect l="l" t="t" r="r" b="b"/>
            <a:pathLst>
              <a:path w="3104160" h="3104160">
                <a:moveTo>
                  <a:pt x="0" y="0"/>
                </a:moveTo>
                <a:lnTo>
                  <a:pt x="3104160" y="0"/>
                </a:lnTo>
                <a:lnTo>
                  <a:pt x="3104160" y="3104159"/>
                </a:lnTo>
                <a:lnTo>
                  <a:pt x="0" y="31041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 sz="3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3033844" y="6390416"/>
            <a:ext cx="3104160" cy="16158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6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</a:t>
            </a:r>
            <a:r>
              <a:rPr lang="en-US" sz="3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ts val="4200"/>
              </a:lnSpc>
            </a:pPr>
            <a:r>
              <a:rPr lang="en-US" sz="3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hours spent</a:t>
            </a:r>
          </a:p>
          <a:p>
            <a:pPr algn="ctr">
              <a:lnSpc>
                <a:spcPts val="4200"/>
              </a:lnSpc>
            </a:pPr>
            <a:r>
              <a:rPr lang="en-US" sz="3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volunteering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7505070" y="2940309"/>
            <a:ext cx="3244473" cy="5049981"/>
            <a:chOff x="0" y="0"/>
            <a:chExt cx="4325964" cy="6733308"/>
          </a:xfrm>
        </p:grpSpPr>
        <p:sp>
          <p:nvSpPr>
            <p:cNvPr id="10" name="Freeform 10"/>
            <p:cNvSpPr/>
            <p:nvPr/>
          </p:nvSpPr>
          <p:spPr>
            <a:xfrm>
              <a:off x="93542" y="0"/>
              <a:ext cx="4138879" cy="4138879"/>
            </a:xfrm>
            <a:custGeom>
              <a:avLst/>
              <a:gdLst/>
              <a:ahLst/>
              <a:cxnLst/>
              <a:rect l="l" t="t" r="r" b="b"/>
              <a:pathLst>
                <a:path w="4138879" h="4138879">
                  <a:moveTo>
                    <a:pt x="0" y="0"/>
                  </a:moveTo>
                  <a:lnTo>
                    <a:pt x="4138880" y="0"/>
                  </a:lnTo>
                  <a:lnTo>
                    <a:pt x="4138880" y="4138879"/>
                  </a:lnTo>
                  <a:lnTo>
                    <a:pt x="0" y="41388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GB" sz="36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4578872"/>
              <a:ext cx="4325964" cy="215443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</a:pPr>
              <a:r>
                <a:rPr lang="en-US" sz="3600" b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xxxx</a:t>
              </a:r>
            </a:p>
            <a:p>
              <a:pPr algn="ctr">
                <a:lnSpc>
                  <a:spcPts val="4200"/>
                </a:lnSpc>
              </a:pPr>
              <a:r>
                <a:rPr lang="en-US" sz="3600" b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projects</a:t>
              </a:r>
            </a:p>
            <a:p>
              <a:pPr algn="ctr">
                <a:lnSpc>
                  <a:spcPts val="4200"/>
                </a:lnSpc>
              </a:pPr>
              <a:r>
                <a:rPr lang="en-US" sz="3600" b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completed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2077801" y="2940309"/>
            <a:ext cx="3176355" cy="5049981"/>
            <a:chOff x="0" y="0"/>
            <a:chExt cx="4235140" cy="6733308"/>
          </a:xfrm>
        </p:grpSpPr>
        <p:sp>
          <p:nvSpPr>
            <p:cNvPr id="13" name="Freeform 13"/>
            <p:cNvSpPr/>
            <p:nvPr/>
          </p:nvSpPr>
          <p:spPr>
            <a:xfrm>
              <a:off x="48130" y="0"/>
              <a:ext cx="4138879" cy="4138879"/>
            </a:xfrm>
            <a:custGeom>
              <a:avLst/>
              <a:gdLst/>
              <a:ahLst/>
              <a:cxnLst/>
              <a:rect l="l" t="t" r="r" b="b"/>
              <a:pathLst>
                <a:path w="4138879" h="4138879">
                  <a:moveTo>
                    <a:pt x="0" y="0"/>
                  </a:moveTo>
                  <a:lnTo>
                    <a:pt x="4138880" y="0"/>
                  </a:lnTo>
                  <a:lnTo>
                    <a:pt x="4138880" y="4138879"/>
                  </a:lnTo>
                  <a:lnTo>
                    <a:pt x="0" y="41388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GB" sz="36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4578872"/>
              <a:ext cx="4235140" cy="215443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</a:pPr>
              <a:r>
                <a:rPr lang="en-US" sz="3600" b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xxxx</a:t>
              </a:r>
            </a:p>
            <a:p>
              <a:pPr algn="ctr">
                <a:lnSpc>
                  <a:spcPts val="4200"/>
                </a:lnSpc>
              </a:pPr>
              <a:r>
                <a:rPr lang="en-US" sz="3600" b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people</a:t>
              </a:r>
            </a:p>
            <a:p>
              <a:pPr algn="ctr">
                <a:lnSpc>
                  <a:spcPts val="4200"/>
                </a:lnSpc>
              </a:pPr>
              <a:r>
                <a:rPr lang="en-US" sz="3600" b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impacted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321607" y="9383802"/>
            <a:ext cx="5088593" cy="4667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600"/>
              </a:lnSpc>
              <a:spcBef>
                <a:spcPct val="0"/>
              </a:spcBef>
            </a:pPr>
            <a:r>
              <a:rPr lang="en-US" sz="3000" b="1" dirty="0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US" sz="3000" b="1" dirty="0" err="1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GlobalVolunteerMonth</a:t>
            </a:r>
            <a:endParaRPr lang="en-US" sz="3000" b="1" dirty="0">
              <a:solidFill>
                <a:srgbClr val="7A61A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828675"/>
            <a:ext cx="16663979" cy="923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200"/>
              </a:lnSpc>
            </a:pPr>
            <a:r>
              <a:rPr lang="en-US" sz="6000" b="1" dirty="0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big thank you to our top volunteers!</a:t>
            </a:r>
          </a:p>
        </p:txBody>
      </p:sp>
      <p:sp>
        <p:nvSpPr>
          <p:cNvPr id="3" name="Freeform 3"/>
          <p:cNvSpPr/>
          <p:nvPr/>
        </p:nvSpPr>
        <p:spPr>
          <a:xfrm>
            <a:off x="13742457" y="9204348"/>
            <a:ext cx="1816671" cy="684279"/>
          </a:xfrm>
          <a:custGeom>
            <a:avLst/>
            <a:gdLst/>
            <a:ahLst/>
            <a:cxnLst/>
            <a:rect l="l" t="t" r="r" b="b"/>
            <a:pathLst>
              <a:path w="1816671" h="684279">
                <a:moveTo>
                  <a:pt x="0" y="0"/>
                </a:moveTo>
                <a:lnTo>
                  <a:pt x="1816670" y="0"/>
                </a:lnTo>
                <a:lnTo>
                  <a:pt x="1816670" y="684279"/>
                </a:lnTo>
                <a:lnTo>
                  <a:pt x="0" y="68427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15843226" y="9204348"/>
            <a:ext cx="2154893" cy="684279"/>
            <a:chOff x="0" y="0"/>
            <a:chExt cx="712520" cy="22625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12520" cy="226258"/>
            </a:xfrm>
            <a:custGeom>
              <a:avLst/>
              <a:gdLst/>
              <a:ahLst/>
              <a:cxnLst/>
              <a:rect l="l" t="t" r="r" b="b"/>
              <a:pathLst>
                <a:path w="712520" h="226258">
                  <a:moveTo>
                    <a:pt x="0" y="0"/>
                  </a:moveTo>
                  <a:lnTo>
                    <a:pt x="712520" y="0"/>
                  </a:lnTo>
                  <a:lnTo>
                    <a:pt x="712520" y="226258"/>
                  </a:lnTo>
                  <a:lnTo>
                    <a:pt x="0" y="226258"/>
                  </a:lnTo>
                  <a:close/>
                </a:path>
              </a:pathLst>
            </a:custGeom>
            <a:solidFill>
              <a:srgbClr val="545454"/>
            </a:solidFill>
          </p:spPr>
          <p:txBody>
            <a:bodyPr/>
            <a:lstStyle/>
            <a:p>
              <a:endParaRPr lang="en-GB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712520" cy="2643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r>
                <a:rPr lang="en-US" sz="1999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LOGO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3996972" y="4940793"/>
            <a:ext cx="4127007" cy="4127007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CB0CD"/>
            </a:solidFill>
          </p:spPr>
          <p:txBody>
            <a:bodyPr/>
            <a:lstStyle/>
            <a:p>
              <a:endParaRPr lang="en-GB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21234" tIns="21234" rIns="21234" bIns="21234" rtlCol="0" anchor="ctr"/>
            <a:lstStyle/>
            <a:p>
              <a:pPr algn="ctr">
                <a:lnSpc>
                  <a:spcPts val="1580"/>
                </a:lnSpc>
              </a:pPr>
              <a:endParaRPr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941077" y="2905785"/>
            <a:ext cx="5257875" cy="5257875"/>
            <a:chOff x="0" y="0"/>
            <a:chExt cx="812800" cy="812800"/>
          </a:xfrm>
          <a:solidFill>
            <a:schemeClr val="bg1">
              <a:lumMod val="50000"/>
            </a:schemeClr>
          </a:solidFill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pFill/>
            <a:ln w="38100" cap="sq">
              <a:solidFill>
                <a:srgbClr val="7A61A4"/>
              </a:solidFill>
              <a:prstDash val="solid"/>
              <a:miter/>
            </a:ln>
          </p:spPr>
          <p:txBody>
            <a:bodyPr/>
            <a:lstStyle/>
            <a:p>
              <a:endParaRPr lang="en-GB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0006379" y="2744458"/>
            <a:ext cx="6773923" cy="3028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999"/>
              </a:lnSpc>
            </a:pPr>
            <a:r>
              <a:rPr lang="en-US" sz="9999" b="1" i="1" dirty="0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First Name</a:t>
            </a:r>
          </a:p>
          <a:p>
            <a:pPr algn="ctr">
              <a:lnSpc>
                <a:spcPts val="11999"/>
              </a:lnSpc>
            </a:pPr>
            <a:r>
              <a:rPr lang="en-US" sz="9999" b="1" i="1" dirty="0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Last Name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824029" y="6068196"/>
            <a:ext cx="7138621" cy="23912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439"/>
              </a:lnSpc>
            </a:pPr>
            <a:r>
              <a:rPr lang="en-US" sz="4599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COMPLETING</a:t>
            </a:r>
          </a:p>
          <a:p>
            <a:pPr algn="ctr">
              <a:lnSpc>
                <a:spcPts val="6439"/>
              </a:lnSpc>
            </a:pPr>
            <a:r>
              <a:rPr lang="en-US" sz="4599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[INSERT NUMBER]</a:t>
            </a:r>
          </a:p>
          <a:p>
            <a:pPr algn="ctr">
              <a:lnSpc>
                <a:spcPts val="6439"/>
              </a:lnSpc>
            </a:pPr>
            <a:r>
              <a:rPr lang="en-US" sz="4599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VOLUNTEERING HOURS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21607" y="9383802"/>
            <a:ext cx="5257875" cy="4616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600"/>
              </a:lnSpc>
              <a:spcBef>
                <a:spcPct val="0"/>
              </a:spcBef>
            </a:pPr>
            <a:r>
              <a:rPr lang="en-US" sz="3000" b="1" dirty="0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US" sz="3000" b="1" dirty="0" err="1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GlobalVolunteerMonth</a:t>
            </a:r>
            <a:endParaRPr lang="en-US" sz="3000" b="1" dirty="0">
              <a:solidFill>
                <a:srgbClr val="7A61A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E90EC9D-1479-1231-3D7D-277347D9C906}"/>
              </a:ext>
            </a:extLst>
          </p:cNvPr>
          <p:cNvSpPr txBox="1"/>
          <p:nvPr/>
        </p:nvSpPr>
        <p:spPr>
          <a:xfrm>
            <a:off x="3377626" y="4565226"/>
            <a:ext cx="267652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latin typeface="Arial" panose="020B0604020202020204" pitchFamily="34" charset="0"/>
                <a:cs typeface="Arial" panose="020B0604020202020204" pitchFamily="34" charset="0"/>
              </a:rPr>
              <a:t>CHANGE ME TO AN IMAGE!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742457" y="9185298"/>
            <a:ext cx="1816671" cy="684279"/>
          </a:xfrm>
          <a:custGeom>
            <a:avLst/>
            <a:gdLst/>
            <a:ahLst/>
            <a:cxnLst/>
            <a:rect l="l" t="t" r="r" b="b"/>
            <a:pathLst>
              <a:path w="1816671" h="684279">
                <a:moveTo>
                  <a:pt x="0" y="0"/>
                </a:moveTo>
                <a:lnTo>
                  <a:pt x="1816670" y="0"/>
                </a:lnTo>
                <a:lnTo>
                  <a:pt x="1816670" y="684279"/>
                </a:lnTo>
                <a:lnTo>
                  <a:pt x="0" y="68427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15843226" y="9185298"/>
            <a:ext cx="2154893" cy="684279"/>
            <a:chOff x="0" y="0"/>
            <a:chExt cx="712520" cy="22625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12520" cy="226258"/>
            </a:xfrm>
            <a:custGeom>
              <a:avLst/>
              <a:gdLst/>
              <a:ahLst/>
              <a:cxnLst/>
              <a:rect l="l" t="t" r="r" b="b"/>
              <a:pathLst>
                <a:path w="712520" h="226258">
                  <a:moveTo>
                    <a:pt x="0" y="0"/>
                  </a:moveTo>
                  <a:lnTo>
                    <a:pt x="712520" y="0"/>
                  </a:lnTo>
                  <a:lnTo>
                    <a:pt x="712520" y="226258"/>
                  </a:lnTo>
                  <a:lnTo>
                    <a:pt x="0" y="226258"/>
                  </a:lnTo>
                  <a:close/>
                </a:path>
              </a:pathLst>
            </a:custGeom>
            <a:solidFill>
              <a:srgbClr val="545454"/>
            </a:solidFill>
          </p:spPr>
          <p:txBody>
            <a:bodyPr/>
            <a:lstStyle/>
            <a:p>
              <a:endParaRPr lang="en-GB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712520" cy="2643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r>
                <a:rPr lang="en-US" sz="1999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LOGO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923498" y="2850277"/>
            <a:ext cx="3491148" cy="3491148"/>
            <a:chOff x="0" y="0"/>
            <a:chExt cx="812800" cy="812800"/>
          </a:xfrm>
          <a:solidFill>
            <a:schemeClr val="bg1">
              <a:lumMod val="50000"/>
            </a:schemeClr>
          </a:solidFill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pFill/>
            <a:ln w="38100" cap="sq">
              <a:solidFill>
                <a:srgbClr val="7A61A4"/>
              </a:solidFill>
              <a:prstDash val="solid"/>
              <a:miter/>
            </a:ln>
          </p:spPr>
          <p:txBody>
            <a:bodyPr/>
            <a:lstStyle/>
            <a:p>
              <a:endParaRPr lang="en-GB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398426" y="2844364"/>
            <a:ext cx="3491148" cy="3491148"/>
            <a:chOff x="0" y="0"/>
            <a:chExt cx="812800" cy="812800"/>
          </a:xfrm>
          <a:solidFill>
            <a:schemeClr val="bg1">
              <a:lumMod val="50000"/>
            </a:schemeClr>
          </a:solidFill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pFill/>
            <a:ln w="38100" cap="sq">
              <a:solidFill>
                <a:srgbClr val="7A61A4"/>
              </a:solidFill>
              <a:prstDash val="solid"/>
              <a:miter/>
            </a:ln>
          </p:spPr>
          <p:txBody>
            <a:bodyPr/>
            <a:lstStyle/>
            <a:p>
              <a:endParaRPr lang="en-GB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905218" y="2850277"/>
            <a:ext cx="3491148" cy="3491148"/>
            <a:chOff x="0" y="0"/>
            <a:chExt cx="812800" cy="812800"/>
          </a:xfrm>
          <a:solidFill>
            <a:schemeClr val="bg1">
              <a:lumMod val="50000"/>
            </a:schemeClr>
          </a:solidFill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pFill/>
            <a:ln w="38100" cap="sq">
              <a:solidFill>
                <a:srgbClr val="7A61A4"/>
              </a:solidFill>
              <a:prstDash val="solid"/>
              <a:miter/>
            </a:ln>
          </p:spPr>
          <p:txBody>
            <a:bodyPr/>
            <a:lstStyle/>
            <a:p>
              <a:endParaRPr lang="en-GB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440125" y="6531925"/>
            <a:ext cx="4457895" cy="4760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79"/>
              </a:lnSpc>
            </a:pPr>
            <a:r>
              <a:rPr lang="en-US" sz="2800" b="1" dirty="0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First Name Last Name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700" y="6979600"/>
            <a:ext cx="5280745" cy="1590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[INSERT NUMBER]</a:t>
            </a:r>
          </a:p>
          <a:p>
            <a:pPr algn="ctr">
              <a:lnSpc>
                <a:spcPts val="4200"/>
              </a:lnSpc>
            </a:pP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VOLUNTEERING HOURS</a:t>
            </a:r>
          </a:p>
          <a:p>
            <a:pPr algn="ctr">
              <a:lnSpc>
                <a:spcPts val="4200"/>
              </a:lnSpc>
            </a:pP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COMPLETED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915052" y="6531925"/>
            <a:ext cx="4457895" cy="4760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79"/>
              </a:lnSpc>
            </a:pPr>
            <a:r>
              <a:rPr lang="en-US" sz="2800" b="1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First Name Last Name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503628" y="6979600"/>
            <a:ext cx="5280745" cy="1590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[INSERT NUMBER]</a:t>
            </a:r>
          </a:p>
          <a:p>
            <a:pPr algn="ctr">
              <a:lnSpc>
                <a:spcPts val="4200"/>
              </a:lnSpc>
            </a:pP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VOLUNTEERING HOURS</a:t>
            </a:r>
          </a:p>
          <a:p>
            <a:pPr algn="ctr">
              <a:lnSpc>
                <a:spcPts val="4200"/>
              </a:lnSpc>
            </a:pP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COMPLETED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386297" y="6531925"/>
            <a:ext cx="4457895" cy="4760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79"/>
              </a:lnSpc>
            </a:pPr>
            <a:r>
              <a:rPr lang="en-US" sz="2800" b="1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First Name Last Name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1974872" y="6979600"/>
            <a:ext cx="5280745" cy="1590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28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[INSERT NUMBER]</a:t>
            </a:r>
          </a:p>
          <a:p>
            <a:pPr algn="ctr">
              <a:lnSpc>
                <a:spcPts val="4200"/>
              </a:lnSpc>
            </a:pPr>
            <a:r>
              <a:rPr lang="en-US" sz="28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VOLUNTEERING HOURS</a:t>
            </a:r>
          </a:p>
          <a:p>
            <a:pPr algn="ctr">
              <a:lnSpc>
                <a:spcPts val="4200"/>
              </a:lnSpc>
            </a:pPr>
            <a:r>
              <a:rPr lang="en-US" sz="28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COMPLETED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28700" y="828675"/>
            <a:ext cx="16663979" cy="923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200"/>
              </a:lnSpc>
            </a:pPr>
            <a:r>
              <a:rPr lang="en-US" sz="6000" b="1" dirty="0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big thank you to our top volunteers!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21607" y="9383802"/>
            <a:ext cx="5987838" cy="4616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600"/>
              </a:lnSpc>
              <a:spcBef>
                <a:spcPct val="0"/>
              </a:spcBef>
            </a:pPr>
            <a:r>
              <a:rPr lang="en-US" sz="3000" b="1" dirty="0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US" sz="3000" b="1" dirty="0" err="1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GlobalVolunteerMonth</a:t>
            </a:r>
            <a:endParaRPr lang="en-US" sz="3000" b="1" dirty="0">
              <a:solidFill>
                <a:srgbClr val="7A61A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AB9D703-180D-C5E6-65DF-E34B077C1D7B}"/>
              </a:ext>
            </a:extLst>
          </p:cNvPr>
          <p:cNvSpPr txBox="1"/>
          <p:nvPr/>
        </p:nvSpPr>
        <p:spPr>
          <a:xfrm>
            <a:off x="2429300" y="3620442"/>
            <a:ext cx="267652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latin typeface="Arial" panose="020B0604020202020204" pitchFamily="34" charset="0"/>
                <a:cs typeface="Arial" panose="020B0604020202020204" pitchFamily="34" charset="0"/>
              </a:rPr>
              <a:t>CHANGE ME TO AN IMAGE!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29C9BD2-71C4-61E9-4D0E-ADDA6557D9A6}"/>
              </a:ext>
            </a:extLst>
          </p:cNvPr>
          <p:cNvSpPr txBox="1"/>
          <p:nvPr/>
        </p:nvSpPr>
        <p:spPr>
          <a:xfrm>
            <a:off x="8022429" y="3629209"/>
            <a:ext cx="267652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latin typeface="Arial" panose="020B0604020202020204" pitchFamily="34" charset="0"/>
                <a:cs typeface="Arial" panose="020B0604020202020204" pitchFamily="34" charset="0"/>
              </a:rPr>
              <a:t>CHANGE ME TO AN IMAGE!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EAAE627-8905-6D6D-9939-215EB6E87DE0}"/>
              </a:ext>
            </a:extLst>
          </p:cNvPr>
          <p:cNvSpPr txBox="1"/>
          <p:nvPr/>
        </p:nvSpPr>
        <p:spPr>
          <a:xfrm>
            <a:off x="13312532" y="3629209"/>
            <a:ext cx="267652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latin typeface="Arial" panose="020B0604020202020204" pitchFamily="34" charset="0"/>
                <a:cs typeface="Arial" panose="020B0604020202020204" pitchFamily="34" charset="0"/>
              </a:rPr>
              <a:t>CHANGE ME TO AN IMAGE!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674497" y="3275319"/>
            <a:ext cx="1649106" cy="1649106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7A61A4"/>
            </a:solidFill>
          </p:spPr>
          <p:txBody>
            <a:bodyPr/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-47625"/>
              <a:ext cx="660400" cy="7842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8400"/>
                </a:lnSpc>
              </a:pPr>
              <a:r>
                <a:rPr lang="en-US" sz="600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28700" y="800100"/>
            <a:ext cx="16230600" cy="923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200"/>
              </a:lnSpc>
            </a:pPr>
            <a:r>
              <a:rPr lang="en-US" sz="6000" b="1" dirty="0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It’s easy to get involved!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616485" y="5377276"/>
            <a:ext cx="3765130" cy="16402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4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Log in to the Volunteering Hub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8319447" y="3275319"/>
            <a:ext cx="1649106" cy="1649106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7A61A4"/>
            </a:solidFill>
          </p:spPr>
          <p:txBody>
            <a:bodyPr/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6200" y="-47625"/>
              <a:ext cx="660400" cy="7842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8400"/>
                </a:lnSpc>
              </a:pPr>
              <a:r>
                <a:rPr lang="en-US" sz="600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7432254" y="5377276"/>
            <a:ext cx="3423492" cy="1640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4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Browse available opportunities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3120827" y="3275319"/>
            <a:ext cx="1649106" cy="1649106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7A61A4"/>
            </a:solidFill>
          </p:spPr>
          <p:txBody>
            <a:bodyPr/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6200" y="-47625"/>
              <a:ext cx="660400" cy="7842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8400"/>
                </a:lnSpc>
              </a:pPr>
              <a:r>
                <a:rPr lang="en-US" sz="600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2233633" y="5377276"/>
            <a:ext cx="3423492" cy="1640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4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Register for events and tasks</a:t>
            </a:r>
          </a:p>
        </p:txBody>
      </p:sp>
      <p:sp>
        <p:nvSpPr>
          <p:cNvPr id="15" name="Freeform 15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3742457" y="9175773"/>
            <a:ext cx="1816671" cy="684279"/>
          </a:xfrm>
          <a:custGeom>
            <a:avLst/>
            <a:gdLst/>
            <a:ahLst/>
            <a:cxnLst/>
            <a:rect l="l" t="t" r="r" b="b"/>
            <a:pathLst>
              <a:path w="1816671" h="684279">
                <a:moveTo>
                  <a:pt x="0" y="0"/>
                </a:moveTo>
                <a:lnTo>
                  <a:pt x="1816670" y="0"/>
                </a:lnTo>
                <a:lnTo>
                  <a:pt x="1816670" y="684279"/>
                </a:lnTo>
                <a:lnTo>
                  <a:pt x="0" y="68427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Group 16"/>
          <p:cNvGrpSpPr/>
          <p:nvPr/>
        </p:nvGrpSpPr>
        <p:grpSpPr>
          <a:xfrm>
            <a:off x="15843226" y="9175773"/>
            <a:ext cx="2154893" cy="684279"/>
            <a:chOff x="0" y="0"/>
            <a:chExt cx="712520" cy="22625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712520" cy="226258"/>
            </a:xfrm>
            <a:custGeom>
              <a:avLst/>
              <a:gdLst/>
              <a:ahLst/>
              <a:cxnLst/>
              <a:rect l="l" t="t" r="r" b="b"/>
              <a:pathLst>
                <a:path w="712520" h="226258">
                  <a:moveTo>
                    <a:pt x="0" y="0"/>
                  </a:moveTo>
                  <a:lnTo>
                    <a:pt x="712520" y="0"/>
                  </a:lnTo>
                  <a:lnTo>
                    <a:pt x="712520" y="226258"/>
                  </a:lnTo>
                  <a:lnTo>
                    <a:pt x="0" y="226258"/>
                  </a:lnTo>
                  <a:close/>
                </a:path>
              </a:pathLst>
            </a:custGeom>
            <a:solidFill>
              <a:srgbClr val="545454"/>
            </a:solidFill>
          </p:spPr>
          <p:txBody>
            <a:bodyPr/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712520" cy="2643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r>
                <a:rPr lang="en-US" sz="1999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LOGO</a:t>
              </a:r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321607" y="9383802"/>
            <a:ext cx="6079193" cy="4762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600"/>
              </a:lnSpc>
              <a:spcBef>
                <a:spcPct val="0"/>
              </a:spcBef>
            </a:pPr>
            <a:r>
              <a:rPr lang="en-US" sz="3000" b="1" dirty="0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US" sz="3000" b="1" dirty="0" err="1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GlobalVolunteerMonth</a:t>
            </a:r>
            <a:endParaRPr lang="en-US" sz="3000" b="1" dirty="0">
              <a:solidFill>
                <a:srgbClr val="7A61A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19175"/>
            <a:ext cx="16230600" cy="1779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200"/>
              </a:lnSpc>
            </a:pPr>
            <a:r>
              <a:rPr lang="en-US" sz="5600" b="1" dirty="0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We’ve got an exciting volunteering </a:t>
            </a:r>
            <a:r>
              <a:rPr lang="en-US" sz="5600" b="1" dirty="0" err="1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programme</a:t>
            </a:r>
            <a:r>
              <a:rPr lang="en-US" sz="5600" b="1" dirty="0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in 2024. See the new opportunities here!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8673595"/>
            <a:ext cx="14814526" cy="7952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599"/>
              </a:lnSpc>
            </a:pPr>
            <a:r>
              <a:rPr lang="en-US" sz="5200" b="1" i="1" dirty="0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Get involved so you can make a difference!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3154875"/>
            <a:ext cx="2323693" cy="466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00"/>
              </a:lnSpc>
            </a:pPr>
            <a:r>
              <a:rPr lang="en-US" sz="3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Beneficiary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898133" y="3154875"/>
            <a:ext cx="2323693" cy="466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00"/>
              </a:lnSpc>
            </a:pPr>
            <a:r>
              <a:rPr lang="en-US" sz="30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Opportunity</a:t>
            </a:r>
          </a:p>
        </p:txBody>
      </p:sp>
      <p:sp>
        <p:nvSpPr>
          <p:cNvPr id="6" name="AutoShape 6"/>
          <p:cNvSpPr/>
          <p:nvPr/>
        </p:nvSpPr>
        <p:spPr>
          <a:xfrm>
            <a:off x="1028700" y="3721041"/>
            <a:ext cx="10816237" cy="0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028700" y="3819116"/>
            <a:ext cx="2323693" cy="466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898133" y="3819116"/>
            <a:ext cx="2323693" cy="466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Tree planting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4369073"/>
            <a:ext cx="2323693" cy="466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98133" y="4369073"/>
            <a:ext cx="3045652" cy="466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CV reviewing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8700" y="4919030"/>
            <a:ext cx="2323693" cy="466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898133" y="4919030"/>
            <a:ext cx="4392479" cy="466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Maintenance and painting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124994" y="3154875"/>
            <a:ext cx="1603837" cy="466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00"/>
              </a:lnSpc>
            </a:pPr>
            <a:r>
              <a:rPr lang="en-US" sz="30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124994" y="3819116"/>
            <a:ext cx="1719943" cy="466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person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124994" y="4369073"/>
            <a:ext cx="1521774" cy="466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Online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124994" y="4919030"/>
            <a:ext cx="1719943" cy="466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person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28700" y="5468987"/>
            <a:ext cx="2323693" cy="466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898133" y="5468987"/>
            <a:ext cx="4392479" cy="466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124994" y="5468987"/>
            <a:ext cx="1719943" cy="466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28700" y="6018945"/>
            <a:ext cx="2323693" cy="466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898133" y="6018945"/>
            <a:ext cx="4392479" cy="466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0124994" y="6018945"/>
            <a:ext cx="1719943" cy="466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028700" y="6568902"/>
            <a:ext cx="2323693" cy="466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898133" y="6568902"/>
            <a:ext cx="4392479" cy="466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124994" y="6568902"/>
            <a:ext cx="1719943" cy="466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28700" y="7118859"/>
            <a:ext cx="2323693" cy="466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4898133" y="7118859"/>
            <a:ext cx="4392479" cy="466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0124994" y="7118859"/>
            <a:ext cx="1719943" cy="466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028700" y="7668816"/>
            <a:ext cx="2323693" cy="466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4898133" y="7668816"/>
            <a:ext cx="4392479" cy="466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124994" y="7668816"/>
            <a:ext cx="1719943" cy="466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</a:t>
            </a:r>
          </a:p>
        </p:txBody>
      </p:sp>
      <p:grpSp>
        <p:nvGrpSpPr>
          <p:cNvPr id="32" name="Group 32"/>
          <p:cNvGrpSpPr/>
          <p:nvPr/>
        </p:nvGrpSpPr>
        <p:grpSpPr>
          <a:xfrm>
            <a:off x="12206511" y="3164400"/>
            <a:ext cx="3537923" cy="3537923"/>
            <a:chOff x="0" y="0"/>
            <a:chExt cx="812800" cy="81280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CB0CD"/>
            </a:solidFill>
          </p:spPr>
          <p:txBody>
            <a:bodyPr/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37385" tIns="37385" rIns="37385" bIns="37385" rtlCol="0" anchor="ctr"/>
            <a:lstStyle/>
            <a:p>
              <a:pPr algn="ctr">
                <a:lnSpc>
                  <a:spcPts val="2781"/>
                </a:lnSpc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3490748" y="4448637"/>
            <a:ext cx="4507372" cy="4507372"/>
            <a:chOff x="0" y="0"/>
            <a:chExt cx="812800" cy="812800"/>
          </a:xfrm>
          <a:solidFill>
            <a:schemeClr val="bg1">
              <a:lumMod val="50000"/>
            </a:schemeClr>
          </a:solidFill>
        </p:grpSpPr>
        <p:sp>
          <p:nvSpPr>
            <p:cNvPr id="36" name="Freeform 3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7" name="Freeform 37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3742457" y="9394848"/>
            <a:ext cx="1816671" cy="684279"/>
          </a:xfrm>
          <a:custGeom>
            <a:avLst/>
            <a:gdLst/>
            <a:ahLst/>
            <a:cxnLst/>
            <a:rect l="l" t="t" r="r" b="b"/>
            <a:pathLst>
              <a:path w="1816671" h="684279">
                <a:moveTo>
                  <a:pt x="0" y="0"/>
                </a:moveTo>
                <a:lnTo>
                  <a:pt x="1816670" y="0"/>
                </a:lnTo>
                <a:lnTo>
                  <a:pt x="1816670" y="684279"/>
                </a:lnTo>
                <a:lnTo>
                  <a:pt x="0" y="68427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8" name="Group 38"/>
          <p:cNvGrpSpPr/>
          <p:nvPr/>
        </p:nvGrpSpPr>
        <p:grpSpPr>
          <a:xfrm>
            <a:off x="15843226" y="9394848"/>
            <a:ext cx="2154893" cy="684279"/>
            <a:chOff x="0" y="0"/>
            <a:chExt cx="712520" cy="226258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712520" cy="226258"/>
            </a:xfrm>
            <a:custGeom>
              <a:avLst/>
              <a:gdLst/>
              <a:ahLst/>
              <a:cxnLst/>
              <a:rect l="l" t="t" r="r" b="b"/>
              <a:pathLst>
                <a:path w="712520" h="226258">
                  <a:moveTo>
                    <a:pt x="0" y="0"/>
                  </a:moveTo>
                  <a:lnTo>
                    <a:pt x="712520" y="0"/>
                  </a:lnTo>
                  <a:lnTo>
                    <a:pt x="712520" y="226258"/>
                  </a:lnTo>
                  <a:lnTo>
                    <a:pt x="0" y="226258"/>
                  </a:lnTo>
                  <a:close/>
                </a:path>
              </a:pathLst>
            </a:custGeom>
            <a:solidFill>
              <a:srgbClr val="545454"/>
            </a:solidFill>
          </p:spPr>
          <p:txBody>
            <a:bodyPr/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0" y="-38100"/>
              <a:ext cx="712520" cy="2643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r>
                <a:rPr lang="en-US" sz="1999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LOGO</a:t>
              </a:r>
            </a:p>
          </p:txBody>
        </p:sp>
      </p:grpSp>
      <p:sp>
        <p:nvSpPr>
          <p:cNvPr id="41" name="TextBox 41"/>
          <p:cNvSpPr txBox="1"/>
          <p:nvPr/>
        </p:nvSpPr>
        <p:spPr>
          <a:xfrm>
            <a:off x="298798" y="257176"/>
            <a:ext cx="6559202" cy="4616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600"/>
              </a:lnSpc>
              <a:spcBef>
                <a:spcPct val="0"/>
              </a:spcBef>
            </a:pPr>
            <a:r>
              <a:rPr lang="en-US" sz="3000" b="1" dirty="0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US" sz="3000" b="1" dirty="0" err="1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GlobalVolunteerMonth</a:t>
            </a:r>
            <a:endParaRPr lang="en-US" sz="3000" b="1" dirty="0">
              <a:solidFill>
                <a:srgbClr val="7A61A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6402F9A-4B56-C4A4-23D5-4149D154EEB1}"/>
              </a:ext>
            </a:extLst>
          </p:cNvPr>
          <p:cNvSpPr txBox="1"/>
          <p:nvPr/>
        </p:nvSpPr>
        <p:spPr>
          <a:xfrm>
            <a:off x="14504966" y="5724759"/>
            <a:ext cx="267652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latin typeface="Arial" panose="020B0604020202020204" pitchFamily="34" charset="0"/>
                <a:cs typeface="Arial" panose="020B0604020202020204" pitchFamily="34" charset="0"/>
              </a:rPr>
              <a:t>CHANGE ME TO AN IMAGE!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347</Words>
  <Application>Microsoft Macintosh PowerPoint</Application>
  <PresentationFormat>Custom</PresentationFormat>
  <Paragraphs>110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Calibri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GVM toolkit - presentation</dc:title>
  <cp:lastModifiedBy>Ann Haagensen</cp:lastModifiedBy>
  <cp:revision>7</cp:revision>
  <dcterms:created xsi:type="dcterms:W3CDTF">2006-08-16T00:00:00Z</dcterms:created>
  <dcterms:modified xsi:type="dcterms:W3CDTF">2024-03-29T20:19:44Z</dcterms:modified>
  <dc:identifier>DAF_yP8zSA0</dc:identifier>
</cp:coreProperties>
</file>